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6" r:id="rId2"/>
  </p:sldMasterIdLst>
  <p:notesMasterIdLst>
    <p:notesMasterId r:id="rId29"/>
  </p:notesMasterIdLst>
  <p:sldIdLst>
    <p:sldId id="256" r:id="rId3"/>
    <p:sldId id="1029" r:id="rId4"/>
    <p:sldId id="1008" r:id="rId5"/>
    <p:sldId id="1007" r:id="rId6"/>
    <p:sldId id="1009" r:id="rId7"/>
    <p:sldId id="1010" r:id="rId8"/>
    <p:sldId id="1015" r:id="rId9"/>
    <p:sldId id="1016" r:id="rId10"/>
    <p:sldId id="1017" r:id="rId11"/>
    <p:sldId id="1018" r:id="rId12"/>
    <p:sldId id="1019" r:id="rId13"/>
    <p:sldId id="1020" r:id="rId14"/>
    <p:sldId id="1021" r:id="rId15"/>
    <p:sldId id="1023" r:id="rId16"/>
    <p:sldId id="1024" r:id="rId17"/>
    <p:sldId id="1027" r:id="rId18"/>
    <p:sldId id="1025" r:id="rId19"/>
    <p:sldId id="1028" r:id="rId20"/>
    <p:sldId id="1030" r:id="rId21"/>
    <p:sldId id="1013" r:id="rId22"/>
    <p:sldId id="1012" r:id="rId23"/>
    <p:sldId id="1011" r:id="rId24"/>
    <p:sldId id="1014" r:id="rId25"/>
    <p:sldId id="1022" r:id="rId26"/>
    <p:sldId id="1026" r:id="rId27"/>
    <p:sldId id="400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nnabel McDonald" initials="AM" lastIdx="113" clrIdx="0">
    <p:extLst>
      <p:ext uri="{19B8F6BF-5375-455C-9EA6-DF929625EA0E}">
        <p15:presenceInfo xmlns:p15="http://schemas.microsoft.com/office/powerpoint/2012/main" userId="df39f375605b57fc" providerId="Windows Live"/>
      </p:ext>
    </p:extLst>
  </p:cmAuthor>
  <p:cmAuthor id="2" name="Kate Garlick" initials="KG" lastIdx="14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Emily Adkins" initials="EA" lastIdx="49" clrIdx="2">
    <p:extLst>
      <p:ext uri="{19B8F6BF-5375-455C-9EA6-DF929625EA0E}">
        <p15:presenceInfo xmlns:p15="http://schemas.microsoft.com/office/powerpoint/2012/main" userId="221ef2226ed968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D5E4"/>
    <a:srgbClr val="ECDFF5"/>
    <a:srgbClr val="616161"/>
    <a:srgbClr val="E8E9FE"/>
    <a:srgbClr val="C9F0EF"/>
    <a:srgbClr val="CDF3E6"/>
    <a:srgbClr val="FFF2CC"/>
    <a:srgbClr val="FFC999"/>
    <a:srgbClr val="FFBDD5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84330" autoAdjust="0"/>
  </p:normalViewPr>
  <p:slideViewPr>
    <p:cSldViewPr snapToGrid="0">
      <p:cViewPr varScale="1">
        <p:scale>
          <a:sx n="38" d="100"/>
          <a:sy n="38" d="100"/>
        </p:scale>
        <p:origin x="60" y="300"/>
      </p:cViewPr>
      <p:guideLst/>
    </p:cSldViewPr>
  </p:slid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commentAuthors" Target="commentAuthors.xml"/><Relationship Id="rId35" Type="http://schemas.microsoft.com/office/2018/10/relationships/authors" Target="author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6CAC97-46B4-4203-B359-6F6C3FB6D647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460CA-E4DF-44B0-820C-F2AC221E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929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8460CA-E4DF-44B0-820C-F2AC221EA03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91465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07625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B62BDF-6EFC-A865-A307-93220226F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C312E68-15B3-5C28-E4F9-51B4D10DAC2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21EC21-47FC-A096-4CAB-2FCCFED77DE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642BED8-3E42-8066-F02F-343075DC3ED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187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C352EA-65A8-898E-3E97-C841266927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56C3A08-59DD-4470-8285-4105DAEDC44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BE758E5-2D2A-2E97-AC55-9C4E0C128F7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3B783-F450-095E-BE88-79358EA3F3D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4807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37E94-7E22-1955-70FB-25D1E9FA5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117C605-E08B-B0C5-0517-2FADDB88AD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4AF6857-9C3A-DD9F-698B-8EB173E6532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9BD686-1285-07E2-D2E5-294C59B90CC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29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866071-6D75-0079-E436-B927D0885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B337638-8221-8BA1-BD58-D2EB25FD91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13164E-3419-55D8-06F8-889380C184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3E03ED0-A076-7F3E-5854-55FDBCB42B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0713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BA172-16C8-9E72-4A9C-1A5D0E2948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D1FC2CA-D89F-608B-0465-C379BDBBF14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ED33A2-47EE-8957-7426-96D686844E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FFCE02-F775-7D26-6ADB-0B9FCB6C63D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30024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1AFB1D-344C-3550-2E27-88141DE307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A89C750-8D84-E073-5012-9C5213F5EA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5EDAD0-BDA9-1926-AB24-3BE1B5919D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A3F388-8CBA-9310-1F26-679BD689068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961619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8768D-86D5-48D0-1EDB-8E77FE3E92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8A7B086-541A-6D53-1262-4268E2EAA11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ACDC9AF-23A5-B695-4EFE-A841295FAE3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CCFA80-FD70-B7DC-B1CC-9735BF90E0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64667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357C7-B4F5-FB4A-D43C-57CED56CBD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AC5803-30BA-C45F-E675-CC27A689CB3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2D77BB3-479C-D4BA-3584-4F7B8B3C90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628CD-7A46-1E5C-1F3D-2A0BADA869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048409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50DABE-D362-3FC4-D4F2-F72476F92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172D03-1EBF-6F22-C850-C0F4AD5AC4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C77F9B-47A9-3EA2-2B5B-A5CFA7F728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625D65-5C03-DA58-B558-8FE32496602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94887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E9E75D-A98C-E2CA-E702-A4CA72D88F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B8A2769-DAC5-57FC-CF5B-548DDFF4A9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099A5E1-1EFD-8186-D416-8445F4F32ED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E4DC3-18D9-D34B-7F09-5C2580981C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9030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17230-68A1-C3F0-DA4F-3D0BB510BE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1481DAF-9456-F716-FAE0-BD892FA466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E9E4A8E-5CE1-E3D9-B715-6A7A9F7770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D8FBC7-3DD7-5664-5E44-58F657BFB6E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2820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ECD0B8-DD1A-078F-28DC-B4C8DC6A88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BB7AA0-614E-0B81-802C-973B7763433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A24DD5-E998-7563-4DE2-DB049DC58B6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BB5C11-28EB-42FF-0A7A-449E05018B3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6500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349E3-F161-DF20-DE84-1C4C6F8762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73B9E4-0007-5E83-CA2E-71615C305FE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A93AA2-F621-5A35-F53D-82FCCD92A6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0A2801D-A76E-1103-DD88-5E9FF9CFF0C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71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4B5864-52BB-05BB-BD21-D326DED467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6F833DD-8B1A-CB02-BAE7-73646D0B6DF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BCE6EB-B190-593D-A283-105263855CA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7B9A614-F157-99AB-6103-57387EAA12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7108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42772D-8DB7-2E6B-6934-664D05C01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B1510B3-92D1-F3C0-06BB-B73571AAA3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5DD1C0-B2AA-3A64-44BB-3DF2AFBA56E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93263-FE25-E5FA-0EA7-921D08EFE9D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63043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F9EC2F-3CEF-F3DD-B706-1C4F8D97EA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31E5B3C-8BB1-8419-F87E-74DF11FFA5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891D175-33C2-127E-C01F-736D81F950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BE09C-C820-9842-5264-33C0E8671AF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84173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B147A-8B57-817E-FDD5-42ABC9FACA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4DE2D7-9C5A-2B37-FE21-A0561EE3CD1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8561048-E280-E6DC-4C70-071BA8479A0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A3A9F6-1FAF-6240-2B03-1A9529FAB1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5503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77B62D-54CA-5EE4-8DCA-FC10FF4DC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371092-DE4A-0D4B-3DC0-0C567EC7FE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7E047C-56D3-012D-F536-996F0173BB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DCC857-FE33-B2C8-B2B7-912E37BF2B3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26734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052DB6-32ED-3C1A-5F9D-E01B39DA2E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ABB368-F37B-90F6-B78E-53E577BD839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EA4DF4B-E6CD-181B-1B2C-A5A7A96090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506D8-5747-AAC4-56C2-B9B6D50AEEE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43431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5C6BC3-AB1E-7014-C0C1-C1B3679B2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56444A2-9FED-E0EF-01C9-34DB501A0CF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393687C-59DD-0E4C-0BE4-D6CDDECFF1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FD06B-83F1-9CF3-7E3F-2910377364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0838165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11D7E2-F9B2-88F0-6154-0275554E2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309476-CE4E-0A43-966C-3F86416143B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5DE6F9C-6764-4661-AC5C-BB8DCBF75F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70CA7E-C736-FD26-1653-4198888F5D0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17394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8FB08-4C46-85A7-D438-8C06BA851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81277F8-F4D4-B647-3561-7C7161AC86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D453B30-0C4B-67F9-2AF9-539C12F7EC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0F51E4-5C8F-0620-3418-8EAED4B7D96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27352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5DF259-51CB-0C1C-DAF7-2B30238868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ED6371D-D64A-5A4D-7100-37C00A5442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EBB15A-180B-D729-B9DC-710749992EF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800" b="0" u="none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0798E6-E3E2-8A30-1F5F-6502D69CFB1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62271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1BC19E-6003-405A-A598-FF69F0384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31039A-6193-463B-84BB-4B932160A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F0C71-6325-4293-8E43-F245DD148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D74499-BDB3-4097-9E62-53DB86DFD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4D520-AFEA-4F8F-A8D8-21CE23D44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49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11580-CA97-400A-A099-5758B2FAC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305BA8-6186-41FC-B7CA-12BFFE193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BDE8AC-7766-490A-814B-9B54DC7C7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502B55-69DA-4EE6-B296-BE8BE95DD7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E99F90-60AC-4EF6-9798-2FA63A75F1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5693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60E27-D6E4-476C-B385-7DF3F5EFB7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DDEB3-7D4E-453C-A4B5-31B9C20AB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13186-15C0-4895-9A18-46ADB818F1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B5C9D-0541-4333-98F3-8B6CBE8FB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250F9-9ACC-4837-86DA-45BB00C70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387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6DAB5-2BC4-43FE-AF66-8982C4E21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1829DF-3D04-45CD-8C47-1D73EEA3CA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B42241-96D8-4399-B141-6F733D902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2A9D8E-B321-492D-80B7-AED55AF9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242442-29D8-44C3-BBEA-91656455A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7DC593-8AA7-4F8A-A417-C9946CD2E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6984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91B1E-6BBE-4DDB-87B2-5368156161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4E0D30-FD4E-4FB4-B20D-7DDFB2455B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38113F-87E3-4249-8E41-60C88AFE1C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3820DD-3351-4F43-A3B4-AD2FC47214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6409F19-6CB8-4BD4-A725-F7117C1FE3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F97D-A223-447A-9B51-A90B45316A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C5A07-CEAF-4AF9-800A-E54067D52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84E3E23-3195-4908-A4DC-AFFCD58D0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0685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00F4-3C3A-47D2-87F8-4E8E79B2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94CC89-262D-4509-9237-1E4F9A633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1720AD-565B-4D21-A9E0-E1642CE79A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9B617B-4BF7-49EF-A6CD-490C96DC6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2639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2C35D8-4E25-4D5A-9A97-20AD8FBDD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80AB88-934B-4593-B002-3C507AE00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911A704-7605-4359-8098-A0DFDC369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276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185C7-7734-4BFE-8CAF-BBC7E2467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ED9DB6-0AB3-4B2F-ADE8-BF012E3FC8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645F5B-371E-4323-8F1F-1751172B59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E0E439-C476-43C9-A7AC-6E19033B5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358B25-7C04-4CA9-9A02-A76C5EBE4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3970FC-30BA-474A-B13F-75C311961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1319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A9DC-DEBE-48F6-818F-05F0B253E0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E678859-2157-498A-9C12-17577B37D1B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7234D3-2AB1-48D3-9D93-E5A75AF1B5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44E824-9B50-46D4-8C1C-A741C47444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453A0C-269F-4226-BB6F-7560E32DC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F035B6-7314-41A7-942F-DA17E5956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499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8BFE77-9662-4B2F-BB26-D327B04F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495FED-715B-449F-8F23-800E5F9D07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BCFEA6-2B01-43E8-BEA3-8CA92CC57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167B90-6C8E-41BB-A405-EB195BC99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7C8EBF-98A6-4AAF-BB2D-C6408CEB0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94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7E769C-4D08-4C2E-B0D3-8DD3C98C5B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ADE806F-B0E8-43A1-BCBB-CF13C123D5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9B579C-6B3D-4C32-92D0-A60D1B4C2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8726E-216C-4E7F-8DD6-50DCFAEA85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61157A-9CF1-442D-BACC-54E3584D3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5332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6623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57671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5178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0840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7475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420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2229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90407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6348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36885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22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8657C-C0C7-4C76-A1EF-73AA7FBF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9E9F91-0AB0-4C6D-999A-096BAC69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94D9E0-3275-4C74-8987-5647EE5056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4B2DD0-4293-4F28-94DA-A75E96E66086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983C8-4286-49E6-9DBA-EE1CF6571DF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0BA1CF-D007-4906-B844-961379DA2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46B58-C15E-4093-B915-2F68D88E18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6300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23/05/2026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47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ifrog.org/blog/257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unifrog.org/blog/256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6A99C96D-E9B1-41A7-82FD-190A1F2619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055280"/>
            <a:ext cx="9144000" cy="2507320"/>
          </a:xfrm>
        </p:spPr>
        <p:txBody>
          <a:bodyPr>
            <a:normAutofit/>
          </a:bodyPr>
          <a:lstStyle/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Year 2 PSHE and careers</a:t>
            </a:r>
          </a:p>
          <a:p>
            <a:pPr algn="l"/>
            <a:r>
              <a:rPr lang="en-GB" sz="56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lesson information</a:t>
            </a:r>
          </a:p>
        </p:txBody>
      </p:sp>
    </p:spTree>
    <p:extLst>
      <p:ext uri="{BB962C8B-B14F-4D97-AF65-F5344CB8AC3E}">
        <p14:creationId xmlns:p14="http://schemas.microsoft.com/office/powerpoint/2010/main" val="1841099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primary PSHE and careers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F81E61-95B5-A3E0-D138-6CA348B9BE33}"/>
              </a:ext>
            </a:extLst>
          </p:cNvPr>
          <p:cNvSpPr txBox="1"/>
          <p:nvPr/>
        </p:nvSpPr>
        <p:spPr>
          <a:xfrm>
            <a:off x="311150" y="1247762"/>
            <a:ext cx="11569700" cy="47702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PSHE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Department for Education statutory R(S)HE guidance and the PSHE Association’s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primary Careers Lesson Pack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has been designed to cover the CDI’s learning objectives and the PSHE Association’s careers education learning objectives.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endParaRPr kumimoji="0" lang="en-GB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Find out more here:</a:t>
            </a: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Unifrog’s primary PSHE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4"/>
              </a:rPr>
              <a:t>Unifrog’s primary Careers Lesson Pack: FAQs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349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5A7110-A9F3-F8EF-9335-13BDCFF3C2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77FBAEA-8A4C-CB02-E387-57625CFE7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1419200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Unifrog’s Year 2 curriculum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77C607-2708-B1D0-5261-B2E0D975042C}"/>
              </a:ext>
            </a:extLst>
          </p:cNvPr>
          <p:cNvSpPr txBox="1"/>
          <p:nvPr/>
        </p:nvSpPr>
        <p:spPr>
          <a:xfrm>
            <a:off x="311150" y="1140736"/>
            <a:ext cx="11569700" cy="4603302"/>
          </a:xfrm>
          <a:prstGeom prst="rect">
            <a:avLst/>
          </a:prstGeom>
          <a:noFill/>
        </p:spPr>
        <p:txBody>
          <a:bodyPr wrap="square" numCol="2" rtlCol="0">
            <a:noAutofit/>
          </a:bodyPr>
          <a:lstStyle/>
          <a:p>
            <a:pPr>
              <a:lnSpc>
                <a:spcPct val="150000"/>
              </a:lnSpc>
            </a:pPr>
            <a:r>
              <a:rPr lang="en-GB" sz="15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friends do if they feel upset with each other?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bullying?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Should people believe everything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all families different?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stay safe in the sun?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stop germs from spreading?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keeps us safe?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age restrictions and why are they important?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get help with their feelings?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things can people do to feel better?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adults are safe to talk to?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when someone talks to them online?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changes happen as we grow up?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do with their money?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be kind?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community?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5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15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Careers: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am I good at?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would I like to do in the future?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when you start a job?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schools and jobs protect the environment?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some jobs have uniforms?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15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we go to school?</a:t>
            </a:r>
          </a:p>
        </p:txBody>
      </p:sp>
    </p:spTree>
    <p:extLst>
      <p:ext uri="{BB962C8B-B14F-4D97-AF65-F5344CB8AC3E}">
        <p14:creationId xmlns:p14="http://schemas.microsoft.com/office/powerpoint/2010/main" val="1714878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7EA8A9-7095-3612-765A-9FE9835A2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39E78-226F-FD30-51F7-3F7166635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should friends do if they feel upset with each other?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82EAC9C-D9BE-2F9D-6BC9-DF0A3790B3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960918"/>
              </p:ext>
            </p:extLst>
          </p:nvPr>
        </p:nvGraphicFramePr>
        <p:xfrm>
          <a:off x="180654" y="1289558"/>
          <a:ext cx="11830691" cy="432968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Lists things they can do after an argument.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things they can do if a friendship is making them unhappy.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good friends behave.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arguments are and how to behave after an argument.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saying sorry after an argument.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 and answer the questions about what to do in an unhappy friendship and healthy friendships.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Recap what to do after an argument and what do to if you are unhappy in a friendship.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scenario about arguments at work and decide what the characters should do.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Friend, ignore, share, argument, reflect, apologise, sorry, healthy friendship, colleague, museum, exhibition.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A6EF7B88-C450-3A5A-57DB-1D9412DF431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612136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EA8935-BB2E-DF54-6922-CF0B6D87E0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254E4DA-3511-ED58-DA9B-9F3B253BF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bullying?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2495AFD-65EB-2B57-EA0E-261AE5E518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017803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bullying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cyberbullying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Ask for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three kind and three unkind behaviours.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bullying and answer questions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questions about different types of cyberbullying.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cyberbullying and answer questions about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Act out how to ask for help with a partner.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Answer the quiz questions about bullying.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Decide if the people in the scenarios are being kind or unkind.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Bullying, cyberbullying, internet, online, on purpose, trusted adults, excluding, pretending.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A6D9B1-315C-C738-7B92-E9E72352491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70332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3AFC5E-F716-7F71-E901-FE6BE353EE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88D644E-DB26-1D2E-B7BD-CE1D4583F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Should people believe everything online?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CDE669-DADC-F8D4-8537-DFF88111E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069071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Give examples to demonstrate that not all information seen online is true.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React when they think something online may not be true.</a:t>
                      </a:r>
                      <a:endParaRPr kumimoji="0" lang="en-GB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Explain </a:t>
                      </a:r>
                      <a:r>
                        <a:rPr lang="en-GB" sz="180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the role of the internet in everyday life.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if statements about the internet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to look for clues that content might be fake.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why someone might make fake content.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Role-play asking an adult for support in reacting to something online that may be untrue.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Review true or false answers from the beginning of the lesson and discuss if opinions have changed.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Reflect on skills needed for the roles of fact checker and journalist.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Internet, online, true, fake, trick, source, trusted news source.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84A9023-3F87-F412-DC81-8144DB6F1F3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189813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80E61-F03F-C3CD-E74E-DEC89A8141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A25FA3F-EDF8-268B-24F1-97024C1561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are all families different?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C1F477-FE5B-E711-B3B4-0FF4633070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0260606"/>
              </p:ext>
            </p:extLst>
          </p:nvPr>
        </p:nvGraphicFramePr>
        <p:xfrm>
          <a:off x="180654" y="1126998"/>
          <a:ext cx="11830691" cy="46040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families can be different to their 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families can help each other.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different ways that families can spend time together.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or write about a trusted adult.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different examples of families and think about how they are different.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families can support each other.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scenarios and decide how the families are caring for each other.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ways families can spend time together and think of five other ways they can spend time together.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 family which is different to their own.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careers that help families.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Families, uncle, brother, sister, parents, foster parents, step-parents, grandad, grandma, cousin, auntie, uncle, help, care, protection, empathy, respect.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7E4E057-2004-0377-C2DA-19DC4E9A43C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4503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9CE99B-1004-67E9-52BA-413BF4DA81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725E2AC-806F-3E90-F289-EC67988BC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stay safe in the sun?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8A813C0-F02F-175A-8363-B27E118E12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413898"/>
              </p:ext>
            </p:extLst>
          </p:nvPr>
        </p:nvGraphicFramePr>
        <p:xfrm>
          <a:off x="180654" y="1421892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benefits of going outside.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dangers of the sun.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ways to stay safe in the sun.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how sunglasses, a sunhat, and suncream link together.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facts about being outdoors are true or false.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the sun can cause harm.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ways that SPF suncream, sunglasses, and sunhats can keep us safe in the sun.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each scenario and decide on the best decision for the characters to keep them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Look at the jobs that design items to keep people safe in the sun and decide why they need to test these items first.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Sunglasses, sunhat, suncream, SPF, burn, skin cancer, skin damage, heat stroke, shade.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FA30C65-F941-EE55-A4B9-2B19AB1E3AC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9828234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886EBF-279E-08FE-47D7-EEAE9A5C80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C2B9B98-410C-18DE-690D-4EFB3B1FA8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we stop germs from spreading?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292CAD-7061-CA7E-40C2-4108508503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2994590"/>
              </p:ext>
            </p:extLst>
          </p:nvPr>
        </p:nvGraphicFramePr>
        <p:xfrm>
          <a:off x="180654" y="1426391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germs are and how to stop them spreading.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who can help if they feel poorly and outline how to tell them.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germs are.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germs are spreading in each scenario.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each healthy habit is stopping germs from spreading.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how different people can help to stop germs from spreading.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to ask for help if they are worried about allergies.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asking for help when they are ill.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decide if the characters are showing healthy habits.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Germs, sneezing, cough, hygiene, illness, doctor, nurse, medicine, allergies, vaccine, vaccination.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E7C497C-F2F2-4082-D33D-0FA010BDD95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974557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18FEC-4E2C-87B6-B8D1-74E8D0C57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AC13E0-BC77-FF4D-8F03-E2E28F1950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Who keeps us safe?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0695540-4EB4-6CF1-8F17-5C29B62CA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9685417"/>
              </p:ext>
            </p:extLst>
          </p:nvPr>
        </p:nvGraphicFramePr>
        <p:xfrm>
          <a:off x="180654" y="1696212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Name some trusted adults that keep them safe.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who they can trust when they are out and about.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call emergency services.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Draw and label some people who keep children safe.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Suggest ways to stay safe in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adults outside of home and school and whether they can be trusted.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call emergency services and practise what to say.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safety advice from the lesson in a quiz.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emergency services, police, fire service, paramedic, coastguard, call handler.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EAB65578-BA03-3E02-35C2-99350F55254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881653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F60FA1-9C58-55C5-3948-816C7B3FD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1D4DBB5-988F-DCF5-827D-3C3B0A1716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are age restrictions and why are they important?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5131091-C3AB-ED18-838B-347D576210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342481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Outline what age restrictions and ratings are and give some examples.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have age restrictions and why they are important.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is the odd one out from three age-restricted activities.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(In small groups) consider the consequences of ignoring age restrictions and choose the safest actions in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personal information that should not be shared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Compare age restrictions for different activities in a game of ‘higher or lower’.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age restrictions are important.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consider jobs where people must enforce age restrictions.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Age rating, age restriction, appropriate, trusted adult, social media, gamble, vape.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2983F2E-5EFC-A719-49BD-7A5F20F219C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177352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954CBC-4616-212D-BC3D-AFB3DEEB05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B1FB6B9-C781-6F16-E796-05159F3FA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get help with their feelings?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465401B-5512-53D7-1C12-9BFEA749C9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229609"/>
              </p:ext>
            </p:extLst>
          </p:nvPr>
        </p:nvGraphicFramePr>
        <p:xfrm>
          <a:off x="180654" y="1213736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loneliness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some people’s behaviour and bodies react when feeling different emotions.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ways they can ask for help if they are struggling with their emotions.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emotions to the photos.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about loneliness and draw or write down some ways the character could stop feeling lonely.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about the lonely characters and choose options to help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ways that different emotions can affect people’s behaviour and bodies.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who can help with our emotions and how to ask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Complete the true or false quiz about emotions.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Read the scenario about an adult experiencing loneliness at work and discuss how he could get help.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Emotions, feelings, loneliness, behaviour, anger, frustration, thankful, calm, worry, excitement.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5D7B373-606D-990A-9C86-8558617D4B68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1419203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086C2B-5B39-5829-F979-65E53C5C7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CB1A5B74-BB5B-4C82-C28D-CDF409B7D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things can people do to feel better?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9E14FC7-E12D-1C61-EE0C-537B358DD4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82714"/>
              </p:ext>
            </p:extLst>
          </p:nvPr>
        </p:nvGraphicFramePr>
        <p:xfrm>
          <a:off x="180654" y="1564618"/>
          <a:ext cx="11830691" cy="346557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feel better if feeling down.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to feel better after experiencing loss.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five things that are enjoyable.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the strategies that help people with their mental health and give examples for each.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decide how they could get help.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Explore what loss is by reading the scenarios and deciding how each person got support.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how they could get support with different emotions.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practise being thankful.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Mental health, community, outdoors, active, loss, change, feelings, thankful, gratitude, grateful.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0E2D92E-8D24-4CB9-6B18-82F60E4B5106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3626346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96932F-923A-1165-1DAB-1B5B0354E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3A43F76-BBAF-DF41-5DD9-B8E3121046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Which adults are safe to talk to?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AAC0A7F-A3AF-4CAC-52D5-AD772FF787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6341834"/>
              </p:ext>
            </p:extLst>
          </p:nvPr>
        </p:nvGraphicFramePr>
        <p:xfrm>
          <a:off x="180654" y="1564618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that some adults can be trusted more than others.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an example of how to ask an adult for help.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safe strangers that be asked to help if there is no trusted adult.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Consider different adults and how much they should be trusted.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and practise asking for help.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speaking to an adult is safe in different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safe strangers who children can ask for help when a trusted adult is not around.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strangers, safe strangers, and trusted adults.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discuss how people working at railway stations help the public.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Trusted adult, stranger, safe stranger, trust, safe, not safe.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750149B3-E11B-3423-CC08-F50B441B873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1462936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B21022-F89E-95ED-EF22-72A8888D4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B5B1513-63FF-4A39-C2AF-FD1B084C1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9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stay safe when someone talks to them online?</a:t>
            </a:r>
            <a:endParaRPr lang="en-GB" sz="29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E63CFC4-8B78-142C-305F-07622842F1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9656285"/>
              </p:ext>
            </p:extLst>
          </p:nvPr>
        </p:nvGraphicFramePr>
        <p:xfrm>
          <a:off x="180654" y="1383861"/>
          <a:ext cx="11830691" cy="401421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which type of secrets are safe to keep and which aren’t.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ways in which talking to people online is different to talking in real life.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trusted adults they can speak to when they need help or are unsure about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whether secrets should always be kept.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which secrets are safe to keep and which aren’t.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Evaluate how knowing someone online is different to knowing someone in real life.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Investigate why people might pretend to be someone else online.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Recall key information to answer a quiz.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Judge which skills would be most useful for a cyber-crime specialist.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Secret, safe, unsafe, trusted adult, online, real life, message, pretend.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395D5F2-A480-BC24-A260-FC000DB7A8A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708267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A39969-EFA3-1C84-A414-07FA8E6939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B510A8C2-4BE4-864F-6DC7-86B448A4F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changes happen as we grow up?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B7D968F-A408-750B-8B01-EEE349AE3700}"/>
              </a:ext>
            </a:extLst>
          </p:cNvPr>
          <p:cNvGraphicFramePr>
            <a:graphicFrameLocks noGrp="1"/>
          </p:cNvGraphicFramePr>
          <p:nvPr/>
        </p:nvGraphicFramePr>
        <p:xfrm>
          <a:off x="180654" y="1224372"/>
          <a:ext cx="11830691" cy="456285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people change as they grow from babies to adults.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strategies which can help when moving to a new class or school.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Look at the pictures of the human lifecycle and decide what is different and the same about each stage. 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story and explain how the character looked after her babies.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babies changed as they grew into children and discuss ways that can help support with transition into school.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children changed into teenagers </a:t>
                      </a: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and discuss ways that help support with transition into school</a:t>
                      </a: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the teenagers grew into adults.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Continue the story and discuss how adults changed as they moved into old age.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character and draw them at each stage of the human lifecycle.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Baby, child, teenager, adult, elderly, school, transition, twins, wrinkles, grey hair, care.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BFC5BC0-FD03-C429-231C-79A414058AD2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6314811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48822-1DB1-F937-7829-28B681AA0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A24236E-850F-6DD5-FF3E-778D91F83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people do with their money?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CCB66CE-2636-254F-EDAC-770E747C1D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990380"/>
              </p:ext>
            </p:extLst>
          </p:nvPr>
        </p:nvGraphicFramePr>
        <p:xfrm>
          <a:off x="180654" y="1415761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examples of things people need to buy and things people want to buy.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make different choices about spending and saving money.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that money can be kept safe in a bank account.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Show their opinion in short, money-related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the difference between what people need and want.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different spending habits and evaluate characters’ choices.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what they now know about needs and wants.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whether items are needs or wants.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Suggest advice an accountant might give the characters from the story.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Needs, wants, bank, bank account, banking app, accountant.          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FF15FE0-EC50-4C36-2738-0E884DB7435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539160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DB92B5-E0E4-0145-0691-8E60E4F71A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BF8460-176C-DF9C-610E-86C5C3175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people be kind?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FACD85E-348C-02CA-1500-DB2CA1994D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670335"/>
              </p:ext>
            </p:extLst>
          </p:nvPr>
        </p:nvGraphicFramePr>
        <p:xfrm>
          <a:off x="180654" y="1373229"/>
          <a:ext cx="11830691" cy="405536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kindness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examples of how to be kind.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use manners.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Define kindness and explain how it makes people feel.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explain how the characters are being kind.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which characters are using manners.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Practise using manners by responding to different scenarios.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some ways to be kind.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Optional: Explore careers which use kindness and say how.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Kindness, sharing, manners, complimenting, helping, politeness, art therapist, social worker, early years teacher.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AC18E39-BDE0-8B1C-33EE-53230A9BE46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296948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019EC-F703-8C30-BB62-99C76E59F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D140822-81F5-C6A8-A59E-C4E6D2AFD2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a community?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7753079-F291-E90E-440A-EED45E843F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1662002"/>
              </p:ext>
            </p:extLst>
          </p:nvPr>
        </p:nvGraphicFramePr>
        <p:xfrm>
          <a:off x="180654" y="1644162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a community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different communities and outline how to show them respect.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respect communities in nature.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a story about a community without diversity.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different communities and how to show respect within them or to them.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about communities in nature and how to respect them.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Choose a community covered in the lesson and complete a reflection task about it.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noProof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Communities, difference, group, respect, school, class, workplace, religion, world, nature, Great Barrier Reef, Amazon Rainforest, hedgerow, living things, rising temperature, pollution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F5511BCF-D3AA-1C40-BFBD-7F93A41FA770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PSHE</a:t>
            </a:r>
          </a:p>
        </p:txBody>
      </p:sp>
    </p:spTree>
    <p:extLst>
      <p:ext uri="{BB962C8B-B14F-4D97-AF65-F5344CB8AC3E}">
        <p14:creationId xmlns:p14="http://schemas.microsoft.com/office/powerpoint/2010/main" val="2639171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73A41-1189-278A-17B3-79FBBB138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49FC770-ACCB-9C2A-F3C4-ACC8E4C20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am I good at?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EE83631-E16A-E047-7E8C-1FFDF34599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31440"/>
              </p:ext>
            </p:extLst>
          </p:nvPr>
        </p:nvGraphicFramePr>
        <p:xfrm>
          <a:off x="180654" y="1592332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Reflect on what makes them unique.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Recognise what they have learned and their achievements.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Make connections between things they’ve learned and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they are good at and their likes and dislikes.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a story about being proud of your achievements and answer questions about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the things they have learned since starting school and what they are proud of.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Link the things they have learned to the three jobs shown on the slides.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Skills, likes, dislikes, learning, comparing, lengths, </a:t>
                      </a:r>
                      <a:r>
                        <a:rPr lang="en-GB" sz="1800" b="0" kern="1200" dirty="0" err="1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hóngbāo</a:t>
                      </a:r>
                      <a:r>
                        <a:rPr lang="en-GB" sz="1800" b="0" kern="1200" dirty="0">
                          <a:solidFill>
                            <a:schemeClr val="tx1"/>
                          </a:solidFill>
                          <a:effectLst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, achievements, proud, swim teacher, nurse, librarian.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66E2AB6-0E69-33D0-DA74-892A8053C3A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25434199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A08F40-EBEF-A695-5687-FE03777C2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37A1429-0E13-885A-56A5-733C7EEAD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would I like to do in the future?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FAC912B-0660-C49D-4250-86107EDDF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968596"/>
              </p:ext>
            </p:extLst>
          </p:nvPr>
        </p:nvGraphicFramePr>
        <p:xfrm>
          <a:off x="180654" y="1517904"/>
          <a:ext cx="11830691" cy="3822192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that people can do jobs linked to their interests.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to find out more about different jobs.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Match the audio clips to the job role which might say it.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what their interests are and think of jobs linked to those interests.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the children in the scenarios can find out more about jobs.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new jobs that might appear in the future.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Lightning, thunder, librarian, meteorologist, weather forecaster, pilot, climate scientist, drone pilot, app designer, youtuber, hairdresser, travel guide, shopkeeper, waiting staff, future, designer, pollution.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5DC881D3-F443-1D7C-0CCF-B41B7053EA5D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75551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8E68F8-5C55-170F-C3D3-FBF552693A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F609F5F-607E-E4B9-B252-A593B1AE3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happens when you start a job?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9A27599-BFF3-E8F1-F29D-ECC5B827B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2511437"/>
              </p:ext>
            </p:extLst>
          </p:nvPr>
        </p:nvGraphicFramePr>
        <p:xfrm>
          <a:off x="180654" y="1559052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might happen on the first day of a job.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overworking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how to help people struggling at work.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what benefits they might like from paid work.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what happened on their first day of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story about someone who starts their first day at work and answer questions about the story.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about overworking and discuss how to help people in the stories.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the things they want from paid work.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Boss, computer games developer, staff, colleagues, paid, bank, personal.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261BC67A-117D-DE2F-FD78-43AEF6468951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0854123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F2D26E-D45A-EA6B-26A9-A41A113DF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E2969E99-4E8D-1F9F-806B-A85FFCC54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How can schools and jobs protect the environment?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52664A1-8531-D2ED-73F6-8FDB424502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8156367"/>
              </p:ext>
            </p:extLst>
          </p:nvPr>
        </p:nvGraphicFramePr>
        <p:xfrm>
          <a:off x="180654" y="1581700"/>
          <a:ext cx="11830691" cy="350672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what sustainability is.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some ways that schools can be sustainable.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recent changes to workplaces which help the environment.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Decide what the equipment on the slide is made from.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and explain how we can be sustainable at school.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Discuss if Horace’s changes at work are helping the planet.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sign for the classroom recycle bin which encourages people to recycle.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Paper, cardboard, wood, sustainability, refuse collector, recycle, recycling, landfill, volunteer, sign.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DB59D5CC-9D54-F520-F73A-E9F1DFFBF2E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6813377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C19340-4052-3944-06D7-BBE0D95615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15A90C3-55E9-81A3-414E-3E42D20B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some jobs have uniforms?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1A09BFE-56CC-2FB4-E577-D7A12BD5D3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876590"/>
              </p:ext>
            </p:extLst>
          </p:nvPr>
        </p:nvGraphicFramePr>
        <p:xfrm>
          <a:off x="180654" y="1698660"/>
          <a:ext cx="11830691" cy="3232404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uniforms can help people in their jobs.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how uniforms have changed over time.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which subjects at school might need different clothes and why.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Watch the video about clothes at work and answer the questions.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Say how the uniforms on the slides have changed over time.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Design a job with a uniform with a function and share these as a class.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Uniform, beekeeper, veil, wellies, flippers, hardhat, past, present, diver, underwater photographer, postperson, police officer, factory worker, lab worker, safe, clean, help.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EC68907-10DE-40F0-BF41-DB0DAE577A29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17064990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20E991-2681-141F-0CCC-3447C2431D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1E76A682-C659-B1BB-F122-0EEE72176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654" y="338209"/>
            <a:ext cx="12011346" cy="669188"/>
          </a:xfrm>
        </p:spPr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effectLst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we go to school?</a:t>
            </a:r>
            <a:endParaRPr lang="en-GB" sz="3200" dirty="0">
              <a:effectLst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1A7EDCB-8DAC-CA1E-BD7F-E7D88F8AAE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5065464"/>
              </p:ext>
            </p:extLst>
          </p:nvPr>
        </p:nvGraphicFramePr>
        <p:xfrm>
          <a:off x="180654" y="1478527"/>
          <a:ext cx="11830691" cy="3739896"/>
        </p:xfrm>
        <a:graphic>
          <a:graphicData uri="http://schemas.openxmlformats.org/drawingml/2006/table">
            <a:tbl>
              <a:tblPr/>
              <a:tblGrid>
                <a:gridCol w="1584645">
                  <a:extLst>
                    <a:ext uri="{9D8B030D-6E8A-4147-A177-3AD203B41FA5}">
                      <a16:colId xmlns:a16="http://schemas.microsoft.com/office/drawing/2014/main" val="4012795431"/>
                    </a:ext>
                  </a:extLst>
                </a:gridCol>
                <a:gridCol w="10246046">
                  <a:extLst>
                    <a:ext uri="{9D8B030D-6E8A-4147-A177-3AD203B41FA5}">
                      <a16:colId xmlns:a16="http://schemas.microsoft.com/office/drawing/2014/main" val="396374708"/>
                    </a:ext>
                  </a:extLst>
                </a:gridCol>
              </a:tblGrid>
              <a:tr h="19421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b="1" kern="1200" noProof="0" dirty="0">
                          <a:solidFill>
                            <a:schemeClr val="bg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 lesson information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5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C7C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97540296"/>
                  </a:ext>
                </a:extLst>
              </a:tr>
              <a:tr h="1686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Objectives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By the end of the session, children should be able to: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Explain why we go to school.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Identify ways to get better at something.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0415888"/>
                  </a:ext>
                </a:extLst>
              </a:tr>
              <a:tr h="4435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en-GB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Main student tasks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things they do at school beyond lessons.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 some reasons we go to school and decide how the things we learn at school can help us.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Learn some ways that we can set goals to improve.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Read the scenarios and explain how each person tried to improve.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Think about something they want to improve and set a goal to improve it.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Listen to the scenarios and help the characters make sensible choices. 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kumimoji="0" lang="en-GB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Open Sans" panose="020B0606030504020204"/>
                          <a:ea typeface="+mn-ea"/>
                          <a:cs typeface="+mn-cs"/>
                        </a:rPr>
                        <a:t>Give the characters advice on how to improve.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6505170"/>
                  </a:ext>
                </a:extLst>
              </a:tr>
              <a:tr h="3197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Keywords</a:t>
                      </a:r>
                      <a:endParaRPr lang="fr-FR" sz="1800" dirty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Activities, lessons, goals, improving, practise, working hard, strengths, weaknesses, advice. </a:t>
                      </a:r>
                    </a:p>
                  </a:txBody>
                  <a:tcPr>
                    <a:lnL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1531160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E8B81CC-F2EA-7D1A-2EF5-9E64B86FBCF5}"/>
              </a:ext>
            </a:extLst>
          </p:cNvPr>
          <p:cNvSpPr txBox="1"/>
          <p:nvPr/>
        </p:nvSpPr>
        <p:spPr>
          <a:xfrm>
            <a:off x="180654" y="6273209"/>
            <a:ext cx="1350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Careers</a:t>
            </a:r>
          </a:p>
        </p:txBody>
      </p:sp>
    </p:spTree>
    <p:extLst>
      <p:ext uri="{BB962C8B-B14F-4D97-AF65-F5344CB8AC3E}">
        <p14:creationId xmlns:p14="http://schemas.microsoft.com/office/powerpoint/2010/main" val="35856343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001163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4_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6892</TotalTime>
  <Words>3611</Words>
  <Application>Microsoft Office PowerPoint</Application>
  <PresentationFormat>Widescreen</PresentationFormat>
  <Paragraphs>422</Paragraphs>
  <Slides>26</Slides>
  <Notes>25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Calibri Light</vt:lpstr>
      <vt:lpstr>Open sans</vt:lpstr>
      <vt:lpstr>Open sans</vt:lpstr>
      <vt:lpstr>Office Theme</vt:lpstr>
      <vt:lpstr>4_Office Theme</vt:lpstr>
      <vt:lpstr>PowerPoint Presentation</vt:lpstr>
      <vt:lpstr>Unifrog’s primary PSHE and careers curriculum</vt:lpstr>
      <vt:lpstr>Unifrog’s Year 2 curriculum</vt:lpstr>
      <vt:lpstr>What should friends do if they feel upset with each other?</vt:lpstr>
      <vt:lpstr>What is bullying?</vt:lpstr>
      <vt:lpstr>Should people believe everything online?</vt:lpstr>
      <vt:lpstr>How are all families different?</vt:lpstr>
      <vt:lpstr>How can we stay safe in the sun?</vt:lpstr>
      <vt:lpstr>How can we stop germs from spreading?</vt:lpstr>
      <vt:lpstr>Who keeps us safe?</vt:lpstr>
      <vt:lpstr>What are age restrictions and why are they important?</vt:lpstr>
      <vt:lpstr>How can people get help with their feelings?</vt:lpstr>
      <vt:lpstr>What things can people do to feel better?</vt:lpstr>
      <vt:lpstr>Which adults are safe to talk to?</vt:lpstr>
      <vt:lpstr>How can people stay safe when someone talks to them online?</vt:lpstr>
      <vt:lpstr>What changes happen as we grow up?</vt:lpstr>
      <vt:lpstr>What do people do with their money?</vt:lpstr>
      <vt:lpstr>How can people be kind?</vt:lpstr>
      <vt:lpstr>What is a community?</vt:lpstr>
      <vt:lpstr>What am I good at?</vt:lpstr>
      <vt:lpstr>What would I like to do in the future?</vt:lpstr>
      <vt:lpstr>What happens when you start a job?</vt:lpstr>
      <vt:lpstr>How can schools and jobs protect the environment?</vt:lpstr>
      <vt:lpstr>Why do some jobs have uniforms?</vt:lpstr>
      <vt:lpstr>Why do we go to school?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Adkins</dc:creator>
  <cp:lastModifiedBy>Emily Adkins</cp:lastModifiedBy>
  <cp:revision>614</cp:revision>
  <dcterms:created xsi:type="dcterms:W3CDTF">2021-12-13T14:38:16Z</dcterms:created>
  <dcterms:modified xsi:type="dcterms:W3CDTF">2026-05-23T22:16:15Z</dcterms:modified>
</cp:coreProperties>
</file>