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notesMasterIdLst>
    <p:notesMasterId r:id="rId26"/>
  </p:notesMasterIdLst>
  <p:sldIdLst>
    <p:sldId id="256" r:id="rId3"/>
    <p:sldId id="1029" r:id="rId4"/>
    <p:sldId id="1008" r:id="rId5"/>
    <p:sldId id="1007" r:id="rId6"/>
    <p:sldId id="1010" r:id="rId7"/>
    <p:sldId id="1011" r:id="rId8"/>
    <p:sldId id="1015" r:id="rId9"/>
    <p:sldId id="1016" r:id="rId10"/>
    <p:sldId id="1017" r:id="rId11"/>
    <p:sldId id="1018" r:id="rId12"/>
    <p:sldId id="1019" r:id="rId13"/>
    <p:sldId id="1021" r:id="rId14"/>
    <p:sldId id="1022" r:id="rId15"/>
    <p:sldId id="1024" r:id="rId16"/>
    <p:sldId id="1025" r:id="rId17"/>
    <p:sldId id="1030" r:id="rId18"/>
    <p:sldId id="1013" r:id="rId19"/>
    <p:sldId id="1012" r:id="rId20"/>
    <p:sldId id="1009" r:id="rId21"/>
    <p:sldId id="1014" r:id="rId22"/>
    <p:sldId id="1020" r:id="rId23"/>
    <p:sldId id="1023" r:id="rId24"/>
    <p:sldId id="40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08C2F381-1777-245C-43F7-FBA3957C2FC2}" name="Kate Garlick" initials="KG" userId="247d839a940f1946" providerId="Windows Live"/>
  <p188:author id="{DE2173D4-1BC1-96AC-194B-886B5D9930CD}" name="Annabel McDonald" initials="AM" userId="df39f375605b57f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abel McDonald" initials="AM" lastIdx="113" clrIdx="0">
    <p:extLst>
      <p:ext uri="{19B8F6BF-5375-455C-9EA6-DF929625EA0E}">
        <p15:presenceInfo xmlns:p15="http://schemas.microsoft.com/office/powerpoint/2012/main" userId="df39f375605b57fc" providerId="Windows Live"/>
      </p:ext>
    </p:extLst>
  </p:cmAuthor>
  <p:cmAuthor id="2" name="Kate Garlick" initials="KG" lastIdx="14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  <p:cmAuthor id="3" name="Emily Adkins" initials="EA" lastIdx="49" clrIdx="2">
    <p:extLst>
      <p:ext uri="{19B8F6BF-5375-455C-9EA6-DF929625EA0E}">
        <p15:presenceInfo xmlns:p15="http://schemas.microsoft.com/office/powerpoint/2012/main" userId="221ef2226ed9685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5E4"/>
    <a:srgbClr val="ECDFF5"/>
    <a:srgbClr val="616161"/>
    <a:srgbClr val="E8E9FE"/>
    <a:srgbClr val="C9F0EF"/>
    <a:srgbClr val="CDF3E6"/>
    <a:srgbClr val="FFF2CC"/>
    <a:srgbClr val="FFC999"/>
    <a:srgbClr val="FFBDD5"/>
    <a:srgbClr val="FFE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81" autoAdjust="0"/>
    <p:restoredTop sz="84330" autoAdjust="0"/>
  </p:normalViewPr>
  <p:slideViewPr>
    <p:cSldViewPr snapToGrid="0">
      <p:cViewPr varScale="1">
        <p:scale>
          <a:sx n="45" d="100"/>
          <a:sy n="45" d="100"/>
        </p:scale>
        <p:origin x="936" y="48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microsoft.com/office/2018/10/relationships/authors" Target="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6CAC97-46B4-4203-B359-6F6C3FB6D647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460CA-E4DF-44B0-820C-F2AC221E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9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460CA-E4DF-44B0-820C-F2AC221EA03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146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762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62BDF-6EFC-A865-A307-93220226F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312E68-15B3-5C28-E4F9-51B4D10DA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21EC21-47FC-A096-4CAB-2FCCFED77D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42BED8-3E42-8066-F02F-343075DC3E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71874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352EA-65A8-898E-3E97-C84126692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6C3A08-59DD-4470-8285-4105DAEDC4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E758E5-2D2A-2E97-AC55-9C4E0C128F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3B783-F450-095E-BE88-79358EA3F3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3480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60D01E-E776-75A3-9C7D-71257B08B1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150677-8495-1BC2-B70A-1AEE2800A1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6D6E80-7557-C531-62EF-C271199141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517C44-6923-935C-5791-0B64264F70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34678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C35A52-E627-2326-6D41-3DDCE16A88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B5E76C-5945-6FA1-54D5-68C4F5062E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A17F50-25F0-0697-F060-CEF27D6195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2F7132-A041-97E2-55A6-397F252522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1816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C7CEB8-5C8F-1998-E6D7-697C1DA458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18DBAF-3782-EC26-7BEF-1D2BD0B8C1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707A77-65E8-3D40-AE5E-D00FC39EF7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78B91C-E698-448C-88D0-74DE332CB1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07441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34C5FF-88DB-35BB-F1E8-EC3C64E091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AB4683-F55D-A009-AEAC-23CD1DCEAC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A9317D-110F-6A30-6D5D-7BA859D18F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9CB0FB-79CD-F7B5-7A59-79C85FC1F8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37337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602E80-1184-E207-2009-794CAA606F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835296-142A-86B7-AD5B-8B11558259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2CC4C7-DCB4-A495-69A7-2B9F3FD142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EA8E68-56D6-EB70-8CB2-EA8B4314BE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30351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C761B-6F2C-4AF2-70EB-9789A0B20D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1CF86E-CD81-49E5-8C4C-6A1F4D2805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4FEDDE-4F99-DD60-EE4B-BB5E9FCC58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D2DE9-5E84-39BC-FB9D-8627BF1A63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98882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B535DC-C785-7A3D-B066-FC8541BDA7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588FC4-E84B-EBF1-2A02-ECB9E2E5C9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486293-DFB8-8BF8-6E68-A86D76AE44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E23AA8-4181-0BE5-DE59-1605A5F070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66761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B54EC3-F628-76FF-4654-57749DE687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B94CF4-0604-1294-E405-709000A423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27B53C-B603-CFAE-E506-AB6EA74FCD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8A8F47-2128-1842-3D35-82EC10C53A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26924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130209-F3F4-63A5-A280-4959702E8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D3D5D1-0BFF-6822-F718-FD5325BB44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3A66B9-8F9F-0FBA-6105-347D69B1DE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351D53-D802-96E6-A0BA-A323865F21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79156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058A4E-91F6-3749-B848-C737B247B0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91767E-99AC-6665-4F4D-D539D01A5F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3FAD27-8848-D2BA-5EC6-06E603C4E3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07AABB-389B-29DA-189C-A04AD7C60E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0810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2D115F-DF4C-8D1E-78A8-46F32994BF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20607F-1265-1331-DF0B-F3426050CC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E76E02-5E96-F47E-CE94-BAC57F6D7C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30B031-39B2-473D-81DA-2952129339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59939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1C27CE-F886-FB90-E50B-B494E8961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37E8D4-0C94-D42E-09A9-21C08D4AE7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D5909E-90A9-DD8B-A61B-5D5EE1301B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2E20D7-7533-C163-F03B-D216722E40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52579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B09FB9-500F-900B-2F37-06D2202120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19C0D4-CC86-F8D0-3FB6-2E3A2DFB6C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1F8F67-FAA1-7289-F5F2-E326F1C390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1D3A4F-D6D7-2259-7B9D-9288DFB0E9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6367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B2D80A-DECA-9E40-723C-937686086A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C3E952-A2A4-72EA-4F84-C6CCFB522B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5A930F-4313-4F45-3FFD-9E44C9BAD9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71C919-3D1E-A76B-04D2-A49BE05879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05851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F3EAEB-41BA-702B-FBB7-799E90497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9FA17B-7247-4F2E-C7EC-147F0CEDF3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66F050-0ABE-0D1B-14F3-D03DC4E823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A9F29C-E69B-3789-6B72-1788206E97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59209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94BACA-E08E-9B17-D2EE-8B48354AF2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D31E8A-1371-892A-D765-6C39ADA094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F8F170-A3C9-B85A-0D2D-413AA76C2D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45247C-EA3C-0DA0-1265-7F4978BDC2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19997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DCF84C-8E98-A8A7-6223-F232AF32C4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0CDCF5-34B0-67A4-15BC-19C7328F74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0EC2B3-A067-6256-D449-4465E6C0D4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BD4868-8199-C73C-5F54-682278D595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10424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6E91C5-78BB-D363-6A7B-98BCB07330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B7A661-3264-6559-18B5-9AEA104E63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9B9E83-98AE-DF85-F8B1-8A1E6284F3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F3ECD8-6905-17F7-7D4E-370E9C8D4C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329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BC19E-6003-405A-A598-FF69F0384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31039A-6193-463B-84BB-4B932160A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F0C71-6325-4293-8E43-F245DD148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74499-BDB3-4097-9E62-53DB86DFD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4D520-AFEA-4F8F-A8D8-21CE23D44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4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11580-CA97-400A-A099-5758B2FAC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05BA8-6186-41FC-B7CA-12BFFE193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DE8AC-7766-490A-814B-9B54DC7C7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02B55-69DA-4EE6-B296-BE8BE95D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99F90-60AC-4EF6-9798-2FA63A75F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93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60E27-D6E4-476C-B385-7DF3F5EFB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DDEB3-7D4E-453C-A4B5-31B9C20AB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13186-15C0-4895-9A18-46ADB818F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B5C9D-0541-4333-98F3-8B6CBE8FB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250F9-9ACC-4837-86DA-45BB00C7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8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6DAB5-2BC4-43FE-AF66-8982C4E21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829DF-3D04-45CD-8C47-1D73EEA3CA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42241-96D8-4399-B141-6F733D902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2A9D8E-B321-492D-80B7-AED55AF91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242442-29D8-44C3-BBEA-91656455A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DC593-8AA7-4F8A-A417-C9946CD2E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698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91B1E-6BBE-4DDB-87B2-536815616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E0D30-FD4E-4FB4-B20D-7DDFB2455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38113F-87E3-4249-8E41-60C88AFE1C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3820DD-3351-4F43-A3B4-AD2FC4721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409F19-6CB8-4BD4-A725-F7117C1FE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F6F97D-A223-447A-9B51-A90B45316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0C5A07-CEAF-4AF9-800A-E54067D52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4E3E23-3195-4908-A4DC-AFFCD58D0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8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D00F4-3C3A-47D2-87F8-4E8E79B2D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94CC89-262D-4509-9237-1E4F9A633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720AD-565B-4D21-A9E0-E1642CE79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9B617B-4BF7-49EF-A6CD-490C96DC6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6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2C35D8-4E25-4D5A-9A97-20AD8FBDD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80AB88-934B-4593-B002-3C507AE00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11A704-7605-4359-8098-A0DFDC369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6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185C7-7734-4BFE-8CAF-BBC7E2467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D9DB6-0AB3-4B2F-ADE8-BF012E3FC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645F5B-371E-4323-8F1F-1751172B59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E0E439-C476-43C9-A7AC-6E19033B5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58B25-7C04-4CA9-9A02-A76C5EBE4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970FC-30BA-474A-B13F-75C311961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319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0A9DC-DEBE-48F6-818F-05F0B253E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678859-2157-498A-9C12-17577B37D1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7234D3-2AB1-48D3-9D93-E5A75AF1B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44E824-9B50-46D4-8C1C-A741C4744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453A0C-269F-4226-BB6F-7560E32DC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035B6-7314-41A7-942F-DA17E5956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99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FE77-9662-4B2F-BB26-D327B04F4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495FED-715B-449F-8F23-800E5F9D0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CFEA6-2B01-43E8-BEA3-8CA92CC57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67B90-6C8E-41BB-A405-EB195BC99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C8EBF-98A6-4AAF-BB2D-C6408CEB0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394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7E769C-4D08-4C2E-B0D3-8DD3C98C5B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E806F-B0E8-43A1-BCBB-CF13C123D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B579C-6B3D-4C32-92D0-A60D1B4C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8726E-216C-4E7F-8DD6-50DCFAEA8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1157A-9CF1-442D-BACC-54E3584D3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3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62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767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178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084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4756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205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222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7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6348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368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220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E8657C-C0C7-4C76-A1EF-73AA7FBF8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E9F91-0AB0-4C6D-999A-096BAC69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4D9E0-3275-4C74-8987-5647EE5056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983C8-4286-49E6-9DBA-EE1CF6571D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BA1CF-D007-4906-B844-961379DA2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30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477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frog.org/blog/257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unifrog.org/blog/256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A99C96D-E9B1-41A7-82FD-190A1F261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55280"/>
            <a:ext cx="9144000" cy="2507320"/>
          </a:xfrm>
        </p:spPr>
        <p:txBody>
          <a:bodyPr>
            <a:normAutofit/>
          </a:bodyPr>
          <a:lstStyle/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 3 PSHE and careers</a:t>
            </a:r>
          </a:p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lesson information</a:t>
            </a:r>
          </a:p>
        </p:txBody>
      </p:sp>
    </p:spTree>
    <p:extLst>
      <p:ext uri="{BB962C8B-B14F-4D97-AF65-F5344CB8AC3E}">
        <p14:creationId xmlns:p14="http://schemas.microsoft.com/office/powerpoint/2010/main" val="1841099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primary PSHE and careers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F81E61-95B5-A3E0-D138-6CA348B9BE33}"/>
              </a:ext>
            </a:extLst>
          </p:cNvPr>
          <p:cNvSpPr txBox="1"/>
          <p:nvPr/>
        </p:nvSpPr>
        <p:spPr>
          <a:xfrm>
            <a:off x="311150" y="1247762"/>
            <a:ext cx="11569700" cy="4770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PSHE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Department for Education statutory R(S)HE guidance and the PSHE Association’s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Careers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CDI’s learning objectives and the PSHE Association’s careers education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Find out more here: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Unifrog’s primary PSHE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Unifrog’s primary Careers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349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A7110-A9F3-F8EF-9335-13BDCFF3C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77FBAEA-8A4C-CB02-E387-57625CFE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Year 3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77C607-2708-B1D0-5261-B2E0D975042C}"/>
              </a:ext>
            </a:extLst>
          </p:cNvPr>
          <p:cNvSpPr txBox="1"/>
          <p:nvPr/>
        </p:nvSpPr>
        <p:spPr>
          <a:xfrm>
            <a:off x="311150" y="1126163"/>
            <a:ext cx="11569700" cy="4082602"/>
          </a:xfrm>
          <a:prstGeom prst="rect">
            <a:avLst/>
          </a:prstGeom>
          <a:noFill/>
        </p:spPr>
        <p:txBody>
          <a:bodyPr wrap="square" numCol="2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GB" sz="175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build positive friendships?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 I spot unkind behaviour and bullying?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 the internet a good thing?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different types of relationships?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exercise and sleep improve our health?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hazards are at home and how do we make them safe?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feelings change over time?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manage difficult emotions?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makes a respectful relationship?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my personal responsibilities as I grow up?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choose to spend their money?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show respect?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is diversity in a community a good thing?</a:t>
            </a:r>
          </a:p>
          <a:p>
            <a:pPr>
              <a:lnSpc>
                <a:spcPct val="150000"/>
              </a:lnSpc>
            </a:pPr>
            <a:endParaRPr lang="en-GB" sz="175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75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success look like?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can help me improve?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balance work at school and at home?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does technology impact jobs?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career sectors?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a career journey?</a:t>
            </a:r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78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EA8A9-7095-3612-765A-9FE9835A2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9439E78-226F-FD30-51F7-3F7166635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build positive friendships?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82EAC9C-D9BE-2F9D-6BC9-DF0A3790B3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6682040"/>
              </p:ext>
            </p:extLst>
          </p:nvPr>
        </p:nvGraphicFramePr>
        <p:xfrm>
          <a:off x="180655" y="1108997"/>
          <a:ext cx="11830691" cy="464515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makes a positive friendship.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importance of friendship.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strategies which can help to make friends.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Complete the friendship quiz.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makes a positive friendship.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‘choose your own path’ story and pick the best option to help the character make friends.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Either draw and label good friends or act out how good friends behave.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the jobs that link to making friends and decide if they want to know more about them.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Friendships, positive, stress, online, </a:t>
                      </a:r>
                      <a:r>
                        <a:rPr lang="en-US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mutual respect, trust, honesty, loyalty, kindness, generosity, sharing interests and experiences, support with problems, sociologist, psychologist, biologist, health care play specialist.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A6715A8-254F-BC39-7183-642A7A178AA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612136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8D58FF-DFBE-3D1A-752B-E314CA885A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44CCDAA-664A-079D-38ED-B2438B0E0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 I spot unkind behaviour and bullying?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74303AC-09F3-62E8-47A0-10CFCF8BAD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516298"/>
              </p:ext>
            </p:extLst>
          </p:nvPr>
        </p:nvGraphicFramePr>
        <p:xfrm>
          <a:off x="180654" y="1559052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different types of unkind behaviour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difference between bullying and one-off unkind behaviours.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of the long-term impacts of bullying.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unkind behaviour and bullying are.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and decide whether they are showing bullying or unkind behaviour.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key words with their definitions.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to get help if someone is being unkind or bullying.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scenarios and decide which type of unkind behaviour is being shown.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scenario about bullying and discuss the long-term impact of bullying.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Bullying, unkind behaviour, teasing, name calling, excluding others, harassment, trusted adult.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FA23957-233F-0656-874B-CC68DB2132FC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492824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64F40-655A-3537-7A2E-24B3BADF9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14F5D45-8CB0-0549-5CE4-70A115ABF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 the internet a good thing?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5DC7B49-A2FE-8B8D-5DAC-958B96D7F4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6031764"/>
              </p:ext>
            </p:extLst>
          </p:nvPr>
        </p:nvGraphicFramePr>
        <p:xfrm>
          <a:off x="180655" y="1108997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positive and negative aspects of using the internet and spending time looking at screens.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Describe how to use the internet in a safe, healthy, and happy way.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State what they think is the best and worst thing about the internet.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positive ways to use the internet.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the negative effects of too much screen time.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Create a checklist for using the internet and devices in a positive way.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giving advice to help people use the internet in a safe, healthy and happy way.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Review and discuss their initial thinking from task 1.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Evaluate the pros and cons of jobs that use the internet.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Internet, online, positive, negative, body, mind.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3C3EE3D-83C5-D78B-4735-C31CCE77475D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7994563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A833C2-C29E-2157-6123-1D8F84348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6983623-77E9-B8B7-3BAD-E134CF93E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different types of relationships?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ECAABC-828C-7494-9259-FF541C486C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1332018"/>
              </p:ext>
            </p:extLst>
          </p:nvPr>
        </p:nvGraphicFramePr>
        <p:xfrm>
          <a:off x="180654" y="1677085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different types of relationships.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cultural identity is.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a scenario and decide why they should get support and who they should ask for help.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words with their definitions about different relationships.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relationships by analysing evidence and working out which type of relationship is being shown.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examples of cultural identity and decide what is special in their own family. 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a scenario and decide what relationship is being shown and their cultural identity.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Look at the interests of a character and decide which jobs they might want to do.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Relationships, friendships, online, family, romantic, cultural identity, values, traditions.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BA85C4A-5FAE-B5C9-8838-123C2E0D067C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689091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06C0EA-785A-035C-E8CF-B4045D8274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184FDC0-94AC-9AA5-5E00-325FD1A9F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exercise and sleep improve our health?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94BFA11-75D7-B7ED-96DD-B8B8881BBD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826877"/>
              </p:ext>
            </p:extLst>
          </p:nvPr>
        </p:nvGraphicFramePr>
        <p:xfrm>
          <a:off x="180654" y="1007397"/>
          <a:ext cx="11830691" cy="4901883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benefits of exercise and sleep.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Describe some ways that they can increase their physical activity.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Describe ways to help improve their sleep.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picture is the odd one out.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benefits of being active and decide if it is helping someone’s body, mind, or both.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they can be active.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difference between moderate and vigorous exercise and try out different ways of being active.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scenario and give advice to the child on how to be more active.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benefits of sleep and decide if it is helping someone’s body, mind, or both.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which strategies to help improve sleep could be used by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guided sleep meditation and write their own guided sleep meditation.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how to tweak their routines to inquorate more physical activity or better sleep habits.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Listen to the call centre worker’s habits and offer suggestions to make them healthier.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Sleep, active, exercise, bedtime, heart, breathing, happy, calm, relaxed, screen time, routine, vigorous, moderate, meditation.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AF293C1-C5C9-8CBE-E652-A6536C98DAFA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4068312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1576BA-F59B-4EF5-465B-4FA6714FC4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3199640-8C80-A608-84F8-5B11EADE7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hazards are at home and how do we make them safe?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B7A0A48-F490-3522-67F8-34C6B156E8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39114"/>
              </p:ext>
            </p:extLst>
          </p:nvPr>
        </p:nvGraphicFramePr>
        <p:xfrm>
          <a:off x="180654" y="1421892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common hazards and risks at home.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Understand how to reduce the risk of injury from hazards at home.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Know who to ask for help and what to say when they see something risky.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hazards in the home.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Rank hazards by severity and explain why.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Choose a safe choice and investigate consequences.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asking for help and discuss who to ask.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hazards and suggest how to make them safe.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Review knowledge of common hazards at home.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a job that involves checking safety.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Hazard, risk, safe, unsafe, dangerous, sharp, hot, flammable, medicine, health and safety.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7ED9CA8-E5F3-31D8-2230-2CF1F615C38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904713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4670B3-5A4F-833F-CC9E-C428CD435F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65F1A82-D550-BF7A-B61F-3B1E035C3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feelings change over time?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C98E61A-6C2F-DE5D-A867-6D404C9EE1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5998302"/>
              </p:ext>
            </p:extLst>
          </p:nvPr>
        </p:nvGraphicFramePr>
        <p:xfrm>
          <a:off x="180654" y="1559052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emotions can change over time.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emotions can be felt at different levels.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Explains different ways people can express emotions.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emotions and discuss how they change behaviour.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questions about different scales of emotions and discuss ways people can express their emotions.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on the level of emotions felt in each one.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story and decide how the emotion is changing throughout the day.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reflection questions about the story.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Emotions, feelings, express, scale, intensity, content, recognise, worries.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2781FD7-0751-0847-6EF9-853570E4389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042102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99E353-0BD7-C0BA-6E71-CF93912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CB5D09C-DB6B-C524-6D6C-0C0943E64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manage difficult emotions?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EA8D54B-CA30-C683-0631-63AAD3C5B7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9532027"/>
              </p:ext>
            </p:extLst>
          </p:nvPr>
        </p:nvGraphicFramePr>
        <p:xfrm>
          <a:off x="180654" y="1264158"/>
          <a:ext cx="11830691" cy="432968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intense emotions are.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warning signs of intense emotions.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ways of managing intense emotions.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intense emotions are and how they might make the body react using scenarios to help explore.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intense emotion to its definition and warning sign.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some ways of managing intense emotions.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when and how the person needs to seek support.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the people in the scenarios are acting appropriately in each situation.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Learn what positive self-talk is and help people in the scenario think more positively.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Intense, emotions, feelings, stress, anger, loneliness, worry, nature, positive, self-talk, appropriate.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D72C316-9B9D-D5DA-9812-BCA14E561D8A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035880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BA2A6-DF32-B3CB-9AD5-BC186600B3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3DC0403-3E29-CC85-9351-F0637D2C9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makes a respectful relationship?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20D2DA-35E1-B7CC-92A8-48126EAD4F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354424"/>
              </p:ext>
            </p:extLst>
          </p:nvPr>
        </p:nvGraphicFramePr>
        <p:xfrm>
          <a:off x="180654" y="1232254"/>
          <a:ext cx="11830691" cy="436473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the key “ingredients” of a respectful relationship.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privacy and permission are and give examples.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Describe some personal boundaries people might have and know what to say if their personal boundaries are not respected.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four ingredients for a respectful relationship.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what private means and examine its relevance in relationships.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what permission is and discuss how it is important in different situations.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personal boundary is, discuss their own, and practise what to say if personal boundaries are not respected.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Recall key ingredients for a respectful relationship and evaluate how they are shown at school.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kumimoji="0" lang="en-GB" sz="1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suggest advice a counsellor could give to improve a relationship.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Relationship, privacy, private, permission, boundaries, personal boundaries, respect, trusted adult.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F443E5F-7774-72AD-99F1-2528E08CE7A2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7811961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EEAD96-6D0C-38D4-4C8E-1C5CCE442E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5959F84-A2C0-1A50-733C-8A3D0F29A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my personal responsibilities as </a:t>
            </a: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 grow up?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C5FD0BB-FFF3-DB70-920B-F3F709FE5C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9127160"/>
              </p:ext>
            </p:extLst>
          </p:nvPr>
        </p:nvGraphicFramePr>
        <p:xfrm>
          <a:off x="180654" y="1157829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changes that happen during puberty.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to look after themselves during puberty.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to look after themselves during transitions.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the questions about growing up.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independence and responsibility.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how each person is becoming more independent or responsible.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about some changes that happen during puberty, how to look after yourself, and where to find out more.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about different transitions and some strategies which help during transitions.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story and decide how the character is showing independence and responsibility.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Independence, responsibility, skin, acne, puberty, body odour, mood swings, body hair, transition.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7A032D9-1049-3223-0B45-6ED7D7B76E7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4448573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BDBEBA-C501-7966-CF8D-CFCC9D769A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9675F00-58D0-9A87-FFD2-764D7C40C5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choose to spend their money?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6C16CAB-AFBC-0C9F-F885-C1FE764237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8479947"/>
              </p:ext>
            </p:extLst>
          </p:nvPr>
        </p:nvGraphicFramePr>
        <p:xfrm>
          <a:off x="180654" y="1646929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that people have different attitudes towards money.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needs and wants are and reflect on their own.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Suggest some ways to spend money ethically.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different attitudes to money.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how spending might change over the year.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needs and wants.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ethical spending and reflect on how it matters to them.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suggest what a sustainability manager might think in different scenarios.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Money, spend, save, bank account, needs, wants, ethical, ethical spending.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A7F7C36-0639-C292-F4EE-CA4E303C1044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0873076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6C1910-70DF-3B6A-323F-E1DD78261D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7C8CF33-0946-6357-D6A3-1E0F0E5D52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show respect?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59FB786-E9DD-D3D2-84A3-34F2512F01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0044120"/>
              </p:ext>
            </p:extLst>
          </p:nvPr>
        </p:nvGraphicFramePr>
        <p:xfrm>
          <a:off x="180654" y="1359846"/>
          <a:ext cx="11830691" cy="428853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ways of showing manners and politeness across the world.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self-respect is and how to have it.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ways we can show our manners.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ways that people around the world show politeness, respect, and manners and predict where they are from.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the words linked to respect.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different ways of having self-respect.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if the characters are showing self-respect.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 questions.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Listen to the audio clips and match the clips to the jobs. Explain how each professional is being polite.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Manners, politeness, respect, self-respect, self-esteem.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3A68C69-BDAC-4214-3A34-1BBF74A5C4EE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41141405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C64380-63C2-4529-854C-073F2B5BD2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169C2BD-8BF4-209E-FFE0-7DB41E00A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</a:t>
            </a: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 is diversity in a community a good thing?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0D0691-681F-750A-AB34-8951CB8374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8770863"/>
              </p:ext>
            </p:extLst>
          </p:nvPr>
        </p:nvGraphicFramePr>
        <p:xfrm>
          <a:off x="180654" y="1159818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respect others within a community.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benefits of living in a diverse community.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what a community is.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different communities that people are part of and how they show respect to each other.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diversity and list some benefits of living in a diverse community.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communities that they are part of and explain how to show respect.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Design a neighbourhood as a class and act out showing respect to each other in this neighbourhood.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how we can and why we should show respect.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some careers linked to communities.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Community, respect, diversity, neighbours, neighbourhood, belong, benefits, community development worker, youth worker, volunteer organiser.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631D263-2A2F-3B06-8FE4-9F4557E2936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1064953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367AA4-257B-4EFE-4466-D29C739F6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8E11D49-E3D7-F2EC-947A-7E30F11F6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success look like?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2DC279C-B1D3-EBF4-8B19-3C8A5C2B2D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2136672"/>
              </p:ext>
            </p:extLst>
          </p:nvPr>
        </p:nvGraphicFramePr>
        <p:xfrm>
          <a:off x="180654" y="1675638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what success means to them.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Set a goal for something they want to achieve.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Sketch something they have done that they are proud of.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success means.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different definitions of success, choose a definition of success for them, and design an icon to represent it.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and answer the questions linked to it.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Think about something they want to achieve.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Success, goals, challenge, improve.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98FE844-3729-A3F2-F757-4F5731F5F7A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26132433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E87BC5-114B-5921-9A7A-01CE04B536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0F46BD3-C6B2-7DA6-9BB7-EA7CFB05C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can help me improve?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7A51A99-588C-885C-2622-CDF150B998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166298"/>
              </p:ext>
            </p:extLst>
          </p:nvPr>
        </p:nvGraphicFramePr>
        <p:xfrm>
          <a:off x="180654" y="1675638"/>
          <a:ext cx="11830691" cy="35067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who can help them improve and develop.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reasons why people go to school.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different people can help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audio clip about a careers adviser and discuss how they might answer questions from a careers adviser.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Complete a small task and reflect on how to improve the task by themselves.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advice to someone about who they should ask for help from about future careers.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Trusted adult, teaching assistant, friends, teacher, sports coach, develop, improve, reflect, careers adviser.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F14DE71-5E98-7B81-FF23-5C366396E43B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3357531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F26B45-CFAF-BFA4-EBD9-F764FCA0C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1B02E6A-56AE-82A4-89D4-6D11D17EF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balance work at school and at home?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262EF90-D93B-E346-011B-4F022C5815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544269"/>
              </p:ext>
            </p:extLst>
          </p:nvPr>
        </p:nvGraphicFramePr>
        <p:xfrm>
          <a:off x="180654" y="1284732"/>
          <a:ext cx="11830691" cy="428853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what a work-life balance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examples of good and bad work-life balances.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to divide chores fairly.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of helping out and staying safe at school.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Create a day in the life of a typical 7-year-old in pairs and compare notes with another group.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would happen if they had a 12-hour day at school and explore what a work-life balance is.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two scenarios and decide if they have a good work-life balance.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two family routines and decide if chores are fairly distributed.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two final scenarios and decide whether they are healthy scenarios or not.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Routine, work-life balance, fair, chores, train conductor, architect.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27674DD-E840-8A86-9114-FFC2AB2E586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2384910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48B8E3-676E-AD11-3B98-7DCB6E6768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A9BE4F0-8488-A2CB-7F02-14D40636E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does technology impact jobs?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4F2A050-506F-2F34-5257-0DAF7011B2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020466"/>
              </p:ext>
            </p:extLst>
          </p:nvPr>
        </p:nvGraphicFramePr>
        <p:xfrm>
          <a:off x="180654" y="1538478"/>
          <a:ext cx="11830691" cy="378104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Identify that technology can assist people at work.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Identify positive and negative reasons for using technology.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Identify technology that can be used by different jobs.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how the equipment helps people.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clips and decide what the equipment is doing, and which jobs might be using it.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Think of positive and negative reasons for using the technology.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technology can be used to help firefighters and bicycle manufacturers.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Equipment, technology, tyre automation, search engine, robotic arm, robotic waiting staff, drone, test tube inverter.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B190512-D9AE-BB23-0C3D-01640A9C90C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9578395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65675E-58C0-C367-BA2B-1E28198BC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B48BE9A-60D7-3526-B4CC-1182F60D1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career sectors?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359D7C2-5DF0-AD35-F206-7F40EE94CA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056486"/>
              </p:ext>
            </p:extLst>
          </p:nvPr>
        </p:nvGraphicFramePr>
        <p:xfrm>
          <a:off x="180654" y="1623541"/>
          <a:ext cx="11830691" cy="35067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some reasons why different jobs have uniforms.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careers can be grouped into different sectors.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job names to the images and discuss why those jobs have uniforms.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and why some jobs have different uniforms for different roles.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career sectors in Unifrog’s Careers library and design a fact file about one of the careers explored.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sector each career might belong to.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Career sector, uniform, role, paramedic pilot, radiographer, lifeguard, mountain rescue, firefighter.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ED14785-D97D-676A-83A6-B6186DBC2B2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39439486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4C9D8E-F6E8-5849-AA08-4E2C2E916C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D0BD1CE-3C08-8A65-3B73-D08365B631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a career journey?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4F528D5-C9E2-F4CC-76D2-FA66333A31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6769799"/>
              </p:ext>
            </p:extLst>
          </p:nvPr>
        </p:nvGraphicFramePr>
        <p:xfrm>
          <a:off x="180654" y="1555809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career journey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reasons why a career journey might change.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on the difference between careers and jobs.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and answer the questions.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Create a list of questions about career journeys.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Play a game to explore how people’s lives can have unexpected changes and how these changes can impact careers.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different career journeys and answer reflection questions.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Try and answer the questions they previously wrote.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Career, job, career journeys, PE teacher, personal trainer, back-up option, nutritionist.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C1C92E2-68A6-9B80-75D0-A085BC234F7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371259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116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6869</TotalTime>
  <Words>3109</Words>
  <Application>Microsoft Office PowerPoint</Application>
  <PresentationFormat>Widescreen</PresentationFormat>
  <Paragraphs>369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Open sans</vt:lpstr>
      <vt:lpstr>Open sans</vt:lpstr>
      <vt:lpstr>Office Theme</vt:lpstr>
      <vt:lpstr>4_Office Theme</vt:lpstr>
      <vt:lpstr>PowerPoint Presentation</vt:lpstr>
      <vt:lpstr>Unifrog’s primary PSHE and careers curriculum</vt:lpstr>
      <vt:lpstr>Unifrog’s Year 3 curriculum</vt:lpstr>
      <vt:lpstr>How can I build positive friendships?</vt:lpstr>
      <vt:lpstr>Can I spot unkind behaviour and bullying?</vt:lpstr>
      <vt:lpstr>Is the internet a good thing?</vt:lpstr>
      <vt:lpstr>What are different types of relationships?</vt:lpstr>
      <vt:lpstr>How do exercise and sleep improve our health?</vt:lpstr>
      <vt:lpstr>What hazards are at home and how do we make them safe?</vt:lpstr>
      <vt:lpstr>How can feelings change over time?</vt:lpstr>
      <vt:lpstr>How do people manage difficult emotions?</vt:lpstr>
      <vt:lpstr>What makes a respectful relationship?</vt:lpstr>
      <vt:lpstr>What are my personal responsibilities as I grow up?</vt:lpstr>
      <vt:lpstr>How do people choose to spend their money?</vt:lpstr>
      <vt:lpstr>How do people show respect?</vt:lpstr>
      <vt:lpstr>Why is diversity in a community a good thing?</vt:lpstr>
      <vt:lpstr>What does success look like?</vt:lpstr>
      <vt:lpstr>Who can help me improve?</vt:lpstr>
      <vt:lpstr>How can I balance work at school and at home?</vt:lpstr>
      <vt:lpstr>How does technology impact jobs?</vt:lpstr>
      <vt:lpstr>What are career sectors?</vt:lpstr>
      <vt:lpstr>What is a career journey?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Adkins</dc:creator>
  <cp:lastModifiedBy>Emily Adkins</cp:lastModifiedBy>
  <cp:revision>613</cp:revision>
  <dcterms:created xsi:type="dcterms:W3CDTF">2021-12-13T14:38:16Z</dcterms:created>
  <dcterms:modified xsi:type="dcterms:W3CDTF">2026-05-23T22:18:22Z</dcterms:modified>
</cp:coreProperties>
</file>